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3" r:id="rId4"/>
    <p:sldId id="258" r:id="rId5"/>
    <p:sldId id="259" r:id="rId6"/>
    <p:sldId id="264" r:id="rId7"/>
    <p:sldId id="260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DBE9B-3FD3-4134-9B92-84087AF98E5F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B9DB0-FB87-4B3D-9BCF-6EB4DB492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87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B9DB0-FB87-4B3D-9BCF-6EB4DB492D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2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B9DB0-FB87-4B3D-9BCF-6EB4DB492D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51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B9DB0-FB87-4B3D-9BCF-6EB4DB492D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0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9A86-11A3-4D34-A7DB-E51E8D3DEAF6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17F7-94E8-4FDB-9352-E69FC8E06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16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9A86-11A3-4D34-A7DB-E51E8D3DEAF6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17F7-94E8-4FDB-9352-E69FC8E06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6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9A86-11A3-4D34-A7DB-E51E8D3DEAF6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17F7-94E8-4FDB-9352-E69FC8E06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82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41763"/>
            <a:ext cx="53848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4312BF-4F03-4CA7-A23D-7DC45D6186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078025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BA48F1-339E-4750-8DE1-67F0EFCAFA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197154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9017EC-338F-45C7-8CEC-56B789F69B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584511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9A86-11A3-4D34-A7DB-E51E8D3DEAF6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17F7-94E8-4FDB-9352-E69FC8E06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03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9A86-11A3-4D34-A7DB-E51E8D3DEAF6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17F7-94E8-4FDB-9352-E69FC8E06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61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9A86-11A3-4D34-A7DB-E51E8D3DEAF6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17F7-94E8-4FDB-9352-E69FC8E06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20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9A86-11A3-4D34-A7DB-E51E8D3DEAF6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17F7-94E8-4FDB-9352-E69FC8E06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9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9A86-11A3-4D34-A7DB-E51E8D3DEAF6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17F7-94E8-4FDB-9352-E69FC8E06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63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9A86-11A3-4D34-A7DB-E51E8D3DEAF6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17F7-94E8-4FDB-9352-E69FC8E06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31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9A86-11A3-4D34-A7DB-E51E8D3DEAF6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17F7-94E8-4FDB-9352-E69FC8E06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1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9A86-11A3-4D34-A7DB-E51E8D3DEAF6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17F7-94E8-4FDB-9352-E69FC8E06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49A86-11A3-4D34-A7DB-E51E8D3DEAF6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E17F7-94E8-4FDB-9352-E69FC8E06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7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11162" y="0"/>
            <a:ext cx="10353368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i="1" dirty="0" smtClean="0">
                <a:solidFill>
                  <a:srgbClr val="002060"/>
                </a:solidFill>
                <a:effectLst/>
                <a:latin typeface="Book Antiqua" panose="02040602050305030304" pitchFamily="18" charset="0"/>
              </a:rPr>
              <a:t>I appear dead before I am alive</a:t>
            </a:r>
          </a:p>
          <a:p>
            <a:pPr algn="ctr">
              <a:lnSpc>
                <a:spcPct val="150000"/>
              </a:lnSpc>
            </a:pPr>
            <a:r>
              <a:rPr lang="en-US" sz="3000" b="1" i="1" dirty="0">
                <a:solidFill>
                  <a:srgbClr val="002060"/>
                </a:solidFill>
                <a:latin typeface="Book Antiqua" panose="02040602050305030304" pitchFamily="18" charset="0"/>
              </a:rPr>
              <a:t>Although often quite small, inside my skin a tree can </a:t>
            </a:r>
            <a:r>
              <a:rPr lang="en-US" sz="3000" b="1" i="1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live</a:t>
            </a:r>
          </a:p>
          <a:p>
            <a:pPr algn="ctr">
              <a:lnSpc>
                <a:spcPct val="150000"/>
              </a:lnSpc>
            </a:pPr>
            <a:r>
              <a:rPr lang="en-US" sz="3000" b="1" i="1" dirty="0" smtClean="0">
                <a:solidFill>
                  <a:srgbClr val="002060"/>
                </a:solidFill>
                <a:effectLst/>
                <a:latin typeface="Book Antiqua" panose="02040602050305030304" pitchFamily="18" charset="0"/>
              </a:rPr>
              <a:t>I can survive hundreds of years without food or water</a:t>
            </a:r>
            <a:endParaRPr lang="en-US" sz="3000" b="1" i="1" dirty="0">
              <a:solidFill>
                <a:srgbClr val="002060"/>
              </a:solidFill>
              <a:latin typeface="Book Antiqua" panose="0204060205030503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3000" b="1" i="1" dirty="0" smtClean="0">
                <a:solidFill>
                  <a:srgbClr val="002060"/>
                </a:solidFill>
                <a:effectLst/>
                <a:latin typeface="Book Antiqua" panose="02040602050305030304" pitchFamily="18" charset="0"/>
              </a:rPr>
              <a:t>I can be as small as dust or as large as a football</a:t>
            </a:r>
            <a:endParaRPr lang="en-US" sz="3000" b="1" i="1" dirty="0">
              <a:solidFill>
                <a:srgbClr val="002060"/>
              </a:solidFill>
              <a:latin typeface="Book Antiqua" panose="0204060205030503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3000" b="1" i="1" dirty="0" smtClean="0">
                <a:solidFill>
                  <a:srgbClr val="002060"/>
                </a:solidFill>
                <a:effectLst/>
                <a:latin typeface="Book Antiqua" panose="02040602050305030304" pitchFamily="18" charset="0"/>
              </a:rPr>
              <a:t>Humans and animals eat me</a:t>
            </a:r>
            <a:endParaRPr lang="en-US" sz="3000" b="1" i="1" dirty="0">
              <a:solidFill>
                <a:srgbClr val="002060"/>
              </a:solidFill>
              <a:latin typeface="Book Antiqua" panose="0204060205030503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3000" b="1" i="1" dirty="0" smtClean="0">
                <a:solidFill>
                  <a:srgbClr val="002060"/>
                </a:solidFill>
                <a:effectLst/>
                <a:latin typeface="Book Antiqua" panose="02040602050305030304" pitchFamily="18" charset="0"/>
              </a:rPr>
              <a:t>I can fly, swim and hitch a ride</a:t>
            </a:r>
            <a:endParaRPr lang="en-US" sz="3000" b="1" i="1" dirty="0">
              <a:solidFill>
                <a:srgbClr val="002060"/>
              </a:solidFill>
              <a:latin typeface="Book Antiqua" panose="0204060205030503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3000" b="1" i="1" dirty="0" smtClean="0">
                <a:solidFill>
                  <a:srgbClr val="002060"/>
                </a:solidFill>
                <a:effectLst/>
                <a:latin typeface="Book Antiqua" panose="02040602050305030304" pitchFamily="18" charset="0"/>
              </a:rPr>
              <a:t>What am I?</a:t>
            </a:r>
            <a:endParaRPr lang="en-US" sz="3000" b="1" i="1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  <p:pic>
        <p:nvPicPr>
          <p:cNvPr id="1030" name="Picture 6" descr="Transparent Seeds Clipart - Plant Seeds Clipart, HD Png Download - vhv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r="16061"/>
          <a:stretch/>
        </p:blipFill>
        <p:spPr bwMode="auto">
          <a:xfrm>
            <a:off x="7197214" y="4439263"/>
            <a:ext cx="1784554" cy="199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510792" y="5078874"/>
            <a:ext cx="954108" cy="719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3000" b="1" i="1" dirty="0">
                <a:solidFill>
                  <a:srgbClr val="00B050"/>
                </a:solidFill>
                <a:latin typeface="Book Antiqua" panose="02040602050305030304" pitchFamily="18" charset="0"/>
              </a:rPr>
              <a:t>Seed</a:t>
            </a:r>
            <a:endParaRPr lang="en-US" sz="3000" b="1" i="1" dirty="0">
              <a:solidFill>
                <a:srgbClr val="00B05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0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Introdu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86" y="687592"/>
            <a:ext cx="9460373" cy="567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32494" y="1888635"/>
            <a:ext cx="6813755" cy="33855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u="sng" dirty="0" smtClean="0">
                <a:latin typeface="Book Antiqua" panose="02040602050305030304" pitchFamily="18" charset="0"/>
              </a:rPr>
              <a:t>Homework</a:t>
            </a:r>
          </a:p>
          <a:p>
            <a:pPr algn="ctr"/>
            <a:endParaRPr lang="en-US" sz="4000" b="1" i="1" dirty="0">
              <a:latin typeface="Book Antiqua" panose="02040602050305030304" pitchFamily="18" charset="0"/>
            </a:endParaRPr>
          </a:p>
          <a:p>
            <a:pPr algn="ctr"/>
            <a:r>
              <a:rPr lang="en-US" sz="4000" b="1" i="1" dirty="0" smtClean="0">
                <a:latin typeface="Book Antiqua" panose="02040602050305030304" pitchFamily="18" charset="0"/>
              </a:rPr>
              <a:t>EVS 1A workbook</a:t>
            </a:r>
          </a:p>
          <a:p>
            <a:pPr algn="ctr"/>
            <a:r>
              <a:rPr lang="en-US" sz="4000" b="1" i="1" dirty="0" smtClean="0">
                <a:latin typeface="Book Antiqua" panose="02040602050305030304" pitchFamily="18" charset="0"/>
              </a:rPr>
              <a:t>Page – 26 , 27 , 28 , 29 and 31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914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989006" y="250723"/>
            <a:ext cx="6567948" cy="8406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i="1" dirty="0" smtClean="0">
                <a:solidFill>
                  <a:srgbClr val="000818"/>
                </a:solidFill>
                <a:latin typeface="Book Antiqua" panose="02040602050305030304" pitchFamily="18" charset="0"/>
              </a:rPr>
              <a:t>Important Vocabulary</a:t>
            </a:r>
            <a:endParaRPr lang="en-US" altLang="en-US" sz="4000" b="1" i="1" dirty="0">
              <a:solidFill>
                <a:srgbClr val="000818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03005" y="1445343"/>
            <a:ext cx="11857703" cy="4530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3000" b="1" i="1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Seed</a:t>
            </a:r>
            <a:r>
              <a:rPr lang="en-US" altLang="en-US" sz="3000" b="1" i="1" dirty="0" smtClean="0">
                <a:latin typeface="Book Antiqua" panose="02040602050305030304" pitchFamily="18" charset="0"/>
              </a:rPr>
              <a:t>—a structure that can grow into a new plant.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3000" b="1" i="1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Embryo</a:t>
            </a:r>
            <a:r>
              <a:rPr lang="en-US" altLang="en-US" sz="3000" b="1" i="1" dirty="0" smtClean="0">
                <a:latin typeface="Book Antiqua" panose="02040602050305030304" pitchFamily="18" charset="0"/>
              </a:rPr>
              <a:t>—a young plant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3000" b="1" i="1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Germinate</a:t>
            </a:r>
            <a:r>
              <a:rPr lang="en-US" altLang="en-US" sz="3000" b="1" i="1" dirty="0" smtClean="0">
                <a:latin typeface="Book Antiqua" panose="02040602050305030304" pitchFamily="18" charset="0"/>
              </a:rPr>
              <a:t>—to begin to grow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3000" b="1" i="1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Flower</a:t>
            </a:r>
            <a:r>
              <a:rPr lang="en-US" altLang="en-US" sz="3000" b="1" i="1" dirty="0" smtClean="0">
                <a:latin typeface="Book Antiqua" panose="02040602050305030304" pitchFamily="18" charset="0"/>
              </a:rPr>
              <a:t>—a plant structure that makes seeds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3000" b="1" i="1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Fruit</a:t>
            </a:r>
            <a:r>
              <a:rPr lang="en-US" altLang="en-US" sz="3000" b="1" i="1" dirty="0" smtClean="0">
                <a:latin typeface="Book Antiqua" panose="02040602050305030304" pitchFamily="18" charset="0"/>
              </a:rPr>
              <a:t>—structure that holds seeds</a:t>
            </a:r>
            <a:endParaRPr lang="en-US" altLang="en-US" sz="3000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33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989006" y="250723"/>
            <a:ext cx="6567948" cy="8406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1312863" algn="l"/>
              </a:tabLst>
            </a:pPr>
            <a:r>
              <a:rPr lang="en-US" altLang="en-US" sz="4000" b="1" i="1" dirty="0" smtClean="0">
                <a:solidFill>
                  <a:srgbClr val="000818"/>
                </a:solidFill>
                <a:latin typeface="Book Antiqua" panose="02040602050305030304" pitchFamily="18" charset="0"/>
              </a:rPr>
              <a:t>Parts of a seed</a:t>
            </a:r>
            <a:endParaRPr lang="en-US" altLang="en-US" sz="4000" b="1" i="1" dirty="0">
              <a:solidFill>
                <a:srgbClr val="000818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49728" y="2872092"/>
            <a:ext cx="226536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 smtClean="0">
                <a:solidFill>
                  <a:srgbClr val="00B050"/>
                </a:solidFill>
                <a:latin typeface="Book Antiqua" panose="02040602050305030304" pitchFamily="18" charset="0"/>
              </a:rPr>
              <a:t>Young plant</a:t>
            </a: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44947" y="5016628"/>
            <a:ext cx="103746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1" dirty="0" smtClean="0">
                <a:solidFill>
                  <a:srgbClr val="00B050"/>
                </a:solidFill>
                <a:latin typeface="Book Antiqua" panose="02040602050305030304" pitchFamily="18" charset="0"/>
              </a:rPr>
              <a:t>Food</a:t>
            </a: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49728" y="1966291"/>
            <a:ext cx="22653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i="1" dirty="0" smtClean="0">
                <a:solidFill>
                  <a:srgbClr val="00B050"/>
                </a:solidFill>
                <a:latin typeface="Book Antiqua" panose="02040602050305030304" pitchFamily="18" charset="0"/>
              </a:rPr>
              <a:t>Seed coat</a:t>
            </a:r>
            <a:endParaRPr lang="en-US" sz="3000" dirty="0">
              <a:solidFill>
                <a:srgbClr val="00B050"/>
              </a:solidFill>
            </a:endParaRPr>
          </a:p>
        </p:txBody>
      </p:sp>
      <p:pic>
        <p:nvPicPr>
          <p:cNvPr id="11266" name="Picture 2" descr="Germination | What is Germination? | Seed Germination for Kid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46"/>
          <a:stretch/>
        </p:blipFill>
        <p:spPr bwMode="auto">
          <a:xfrm>
            <a:off x="1689407" y="1516032"/>
            <a:ext cx="5360321" cy="47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97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8" descr="C:\Users\serena\AppData\Local\Microsoft\Windows\Temporary Internet Files\Content.IE5\15QNXDSR\MC90044040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553" y="1661729"/>
            <a:ext cx="2084745" cy="208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838199" y="1612874"/>
            <a:ext cx="5257800" cy="4267200"/>
          </a:xfrm>
        </p:spPr>
        <p:txBody>
          <a:bodyPr>
            <a:noAutofit/>
          </a:bodyPr>
          <a:lstStyle/>
          <a:p>
            <a:pPr marL="514350" indent="-514350">
              <a:lnSpc>
                <a:spcPct val="170000"/>
              </a:lnSpc>
              <a:buNone/>
              <a:defRPr/>
            </a:pPr>
            <a:r>
              <a:rPr lang="en-US" sz="4000" b="1" i="1" dirty="0">
                <a:solidFill>
                  <a:srgbClr val="000818"/>
                </a:solidFill>
                <a:latin typeface="Book Antiqua" panose="02040602050305030304" pitchFamily="18" charset="0"/>
              </a:rPr>
              <a:t>1. Water</a:t>
            </a:r>
          </a:p>
          <a:p>
            <a:pPr marL="514350" indent="-514350">
              <a:lnSpc>
                <a:spcPct val="170000"/>
              </a:lnSpc>
              <a:buNone/>
              <a:defRPr/>
            </a:pPr>
            <a:r>
              <a:rPr lang="en-US" sz="4000" b="1" i="1" dirty="0">
                <a:solidFill>
                  <a:srgbClr val="000818"/>
                </a:solidFill>
                <a:latin typeface="Book Antiqua" panose="02040602050305030304" pitchFamily="18" charset="0"/>
              </a:rPr>
              <a:t>2.  Space</a:t>
            </a:r>
          </a:p>
          <a:p>
            <a:pPr marL="914400" indent="-914400">
              <a:lnSpc>
                <a:spcPct val="170000"/>
              </a:lnSpc>
              <a:buNone/>
              <a:defRPr/>
            </a:pPr>
            <a:r>
              <a:rPr lang="en-US" sz="4000" b="1" i="1" dirty="0">
                <a:solidFill>
                  <a:srgbClr val="000818"/>
                </a:solidFill>
                <a:latin typeface="Book Antiqua" panose="02040602050305030304" pitchFamily="18" charset="0"/>
              </a:rPr>
              <a:t>3.  Sunlight</a:t>
            </a:r>
          </a:p>
          <a:p>
            <a:pPr marL="914400" indent="-914400">
              <a:lnSpc>
                <a:spcPct val="170000"/>
              </a:lnSpc>
              <a:buNone/>
              <a:defRPr/>
            </a:pPr>
            <a:r>
              <a:rPr lang="en-US" sz="4000" b="1" i="1" dirty="0">
                <a:solidFill>
                  <a:srgbClr val="000818"/>
                </a:solidFill>
                <a:latin typeface="Book Antiqua" panose="02040602050305030304" pitchFamily="18" charset="0"/>
              </a:rPr>
              <a:t>4.  Soil</a:t>
            </a:r>
          </a:p>
        </p:txBody>
      </p:sp>
      <p:pic>
        <p:nvPicPr>
          <p:cNvPr id="5125" name="Picture 12" descr="MCBD07588_0000[1]"/>
          <p:cNvPicPr>
            <a:picLocks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63051" y="4473832"/>
            <a:ext cx="1809750" cy="1671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9" descr="MCBD07233_0000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530" y="1203836"/>
            <a:ext cx="1990725" cy="237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21" descr="C:\Users\serena\AppData\Local\Microsoft\Windows\Temporary Internet Files\Content.IE5\PP08NNBP\MC900215955[1]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1" y="4267200"/>
            <a:ext cx="2295525" cy="210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229464" y="287710"/>
            <a:ext cx="7733071" cy="8406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1312863" algn="l"/>
              </a:tabLst>
            </a:pPr>
            <a:r>
              <a:rPr lang="en-US" altLang="en-US" sz="4000" b="1" i="1" dirty="0" smtClean="0">
                <a:solidFill>
                  <a:srgbClr val="000818"/>
                </a:solidFill>
                <a:latin typeface="Book Antiqua" panose="02040602050305030304" pitchFamily="18" charset="0"/>
              </a:rPr>
              <a:t>What does a seed need to grow?</a:t>
            </a:r>
          </a:p>
          <a:p>
            <a:pPr algn="ctr">
              <a:tabLst>
                <a:tab pos="1312863" algn="l"/>
              </a:tabLst>
            </a:pPr>
            <a:endParaRPr lang="en-US" altLang="en-US" sz="4000" b="1" i="1" dirty="0">
              <a:solidFill>
                <a:srgbClr val="000818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389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uiExpand="1" build="p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type="body" sz="half" idx="1"/>
          </p:nvPr>
        </p:nvSpPr>
        <p:spPr>
          <a:xfrm>
            <a:off x="397440" y="1366683"/>
            <a:ext cx="8835050" cy="507836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3000" b="1" i="1" dirty="0">
                <a:solidFill>
                  <a:srgbClr val="000818"/>
                </a:solidFill>
                <a:latin typeface="Book Antiqua" panose="02040602050305030304" pitchFamily="18" charset="0"/>
              </a:rPr>
              <a:t>*A </a:t>
            </a:r>
            <a:r>
              <a:rPr lang="en-US" altLang="en-US" sz="3000" b="1" i="1" dirty="0">
                <a:solidFill>
                  <a:srgbClr val="C00000"/>
                </a:solidFill>
                <a:latin typeface="Book Antiqua" panose="02040602050305030304" pitchFamily="18" charset="0"/>
              </a:rPr>
              <a:t>seed</a:t>
            </a:r>
            <a:r>
              <a:rPr lang="en-US" altLang="en-US" sz="3000" b="1" i="1" dirty="0">
                <a:solidFill>
                  <a:srgbClr val="000818"/>
                </a:solidFill>
                <a:latin typeface="Book Antiqua" panose="02040602050305030304" pitchFamily="18" charset="0"/>
              </a:rPr>
              <a:t> is the start of a new </a:t>
            </a:r>
            <a:r>
              <a:rPr lang="en-US" altLang="en-US" sz="3000" b="1" i="1" dirty="0" smtClean="0">
                <a:solidFill>
                  <a:srgbClr val="000818"/>
                </a:solidFill>
                <a:latin typeface="Book Antiqua" panose="02040602050305030304" pitchFamily="18" charset="0"/>
              </a:rPr>
              <a:t>plant</a:t>
            </a:r>
            <a:endParaRPr lang="en-US" altLang="en-US" sz="3000" b="1" i="1" dirty="0">
              <a:solidFill>
                <a:srgbClr val="000818"/>
              </a:solidFill>
              <a:latin typeface="Book Antiqua" panose="02040602050305030304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3000" b="1" i="1" dirty="0">
                <a:solidFill>
                  <a:srgbClr val="000818"/>
                </a:solidFill>
                <a:latin typeface="Book Antiqua" panose="02040602050305030304" pitchFamily="18" charset="0"/>
              </a:rPr>
              <a:t>*The have different shapes, sizes and </a:t>
            </a:r>
            <a:r>
              <a:rPr lang="en-US" altLang="en-US" sz="3000" b="1" i="1" dirty="0" smtClean="0">
                <a:solidFill>
                  <a:srgbClr val="000818"/>
                </a:solidFill>
                <a:latin typeface="Book Antiqua" panose="02040602050305030304" pitchFamily="18" charset="0"/>
              </a:rPr>
              <a:t>colors</a:t>
            </a:r>
            <a:endParaRPr lang="en-US" altLang="en-US" sz="3000" b="1" i="1" dirty="0">
              <a:solidFill>
                <a:srgbClr val="000818"/>
              </a:solidFill>
              <a:latin typeface="Book Antiqua" panose="02040602050305030304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3000" b="1" i="1" dirty="0">
                <a:solidFill>
                  <a:srgbClr val="000818"/>
                </a:solidFill>
                <a:latin typeface="Book Antiqua" panose="02040602050305030304" pitchFamily="18" charset="0"/>
              </a:rPr>
              <a:t>*</a:t>
            </a:r>
            <a:r>
              <a:rPr lang="en-US" altLang="en-US" sz="3000" b="1" i="1" dirty="0">
                <a:solidFill>
                  <a:srgbClr val="C00000"/>
                </a:solidFill>
                <a:latin typeface="Book Antiqua" panose="02040602050305030304" pitchFamily="18" charset="0"/>
              </a:rPr>
              <a:t>Flowers</a:t>
            </a:r>
            <a:r>
              <a:rPr lang="en-US" altLang="en-US" sz="3000" b="1" i="1" dirty="0">
                <a:solidFill>
                  <a:srgbClr val="000818"/>
                </a:solidFill>
                <a:latin typeface="Book Antiqua" panose="02040602050305030304" pitchFamily="18" charset="0"/>
              </a:rPr>
              <a:t> make </a:t>
            </a:r>
            <a:r>
              <a:rPr lang="en-US" altLang="en-US" sz="3000" b="1" i="1" dirty="0" smtClean="0">
                <a:solidFill>
                  <a:srgbClr val="000818"/>
                </a:solidFill>
                <a:latin typeface="Book Antiqua" panose="02040602050305030304" pitchFamily="18" charset="0"/>
              </a:rPr>
              <a:t>seeds</a:t>
            </a:r>
            <a:endParaRPr lang="en-US" altLang="en-US" sz="3000" b="1" i="1" dirty="0">
              <a:solidFill>
                <a:srgbClr val="000818"/>
              </a:solidFill>
              <a:latin typeface="Book Antiqua" panose="02040602050305030304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3000" b="1" i="1" dirty="0">
                <a:solidFill>
                  <a:srgbClr val="000818"/>
                </a:solidFill>
                <a:latin typeface="Book Antiqua" panose="02040602050305030304" pitchFamily="18" charset="0"/>
              </a:rPr>
              <a:t>*Covered in a seed coat to protect and keeps tiny leaves and root </a:t>
            </a:r>
            <a:r>
              <a:rPr lang="en-US" altLang="en-US" sz="3000" b="1" i="1" dirty="0" smtClean="0">
                <a:solidFill>
                  <a:srgbClr val="000818"/>
                </a:solidFill>
                <a:latin typeface="Book Antiqua" panose="02040602050305030304" pitchFamily="18" charset="0"/>
              </a:rPr>
              <a:t>inside</a:t>
            </a:r>
            <a:endParaRPr lang="en-US" altLang="en-US" sz="3000" b="1" i="1" dirty="0">
              <a:solidFill>
                <a:srgbClr val="000818"/>
              </a:solidFill>
              <a:latin typeface="Book Antiqua" panose="02040602050305030304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3000" b="1" i="1" dirty="0">
                <a:solidFill>
                  <a:srgbClr val="000818"/>
                </a:solidFill>
                <a:latin typeface="Book Antiqua" panose="02040602050305030304" pitchFamily="18" charset="0"/>
              </a:rPr>
              <a:t>*Contains food for the new plant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229465" y="111843"/>
            <a:ext cx="7733071" cy="8406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1312863" algn="l"/>
              </a:tabLst>
            </a:pPr>
            <a:r>
              <a:rPr lang="en-US" altLang="en-US" sz="4000" b="1" i="1" dirty="0" smtClean="0">
                <a:solidFill>
                  <a:srgbClr val="000818"/>
                </a:solidFill>
                <a:latin typeface="Book Antiqua" panose="02040602050305030304" pitchFamily="18" charset="0"/>
              </a:rPr>
              <a:t>Seeds</a:t>
            </a:r>
            <a:endParaRPr lang="en-US" altLang="en-US" sz="4000" b="1" i="1" dirty="0" smtClean="0">
              <a:solidFill>
                <a:srgbClr val="000818"/>
              </a:solidFill>
              <a:latin typeface="Book Antiqua" panose="02040602050305030304" pitchFamily="18" charset="0"/>
            </a:endParaRPr>
          </a:p>
          <a:p>
            <a:pPr algn="ctr">
              <a:tabLst>
                <a:tab pos="1312863" algn="l"/>
              </a:tabLst>
            </a:pPr>
            <a:endParaRPr lang="en-US" altLang="en-US" sz="4000" b="1" i="1" dirty="0">
              <a:solidFill>
                <a:srgbClr val="000818"/>
              </a:solidFill>
              <a:latin typeface="Book Antiqua" panose="02040602050305030304" pitchFamily="18" charset="0"/>
            </a:endParaRPr>
          </a:p>
        </p:txBody>
      </p:sp>
      <p:pic>
        <p:nvPicPr>
          <p:cNvPr id="4" name="Picture 4" descr="▷ Plants: Animated Images, Gifs, Pictures &amp; Animations - 100% FREE!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201" y="1534709"/>
            <a:ext cx="3280799" cy="491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933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494936" y="510051"/>
            <a:ext cx="7733071" cy="8406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1312863" algn="l"/>
              </a:tabLst>
            </a:pPr>
            <a:r>
              <a:rPr lang="en-US" altLang="en-US" sz="4000" b="1" i="1" dirty="0" smtClean="0">
                <a:solidFill>
                  <a:srgbClr val="000818"/>
                </a:solidFill>
                <a:latin typeface="Book Antiqua" panose="02040602050305030304" pitchFamily="18" charset="0"/>
              </a:rPr>
              <a:t>How does a plant grow?</a:t>
            </a:r>
          </a:p>
          <a:p>
            <a:pPr algn="ctr">
              <a:tabLst>
                <a:tab pos="1312863" algn="l"/>
              </a:tabLst>
            </a:pPr>
            <a:endParaRPr lang="en-US" altLang="en-US" sz="4000" b="1" i="1" dirty="0">
              <a:solidFill>
                <a:srgbClr val="000818"/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Picture 2" descr="Top 30 Seeds Growing GIFs | Find the best GIF on Gfyc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661" y="1666490"/>
            <a:ext cx="8783620" cy="494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5296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752167" y="508768"/>
            <a:ext cx="5501149" cy="1924715"/>
          </a:xfrm>
        </p:spPr>
        <p:txBody>
          <a:bodyPr>
            <a:noAutofit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4000" i="1" dirty="0">
                <a:solidFill>
                  <a:srgbClr val="FF0000"/>
                </a:solidFill>
                <a:latin typeface="Book Antiqua" panose="02040602050305030304" pitchFamily="18" charset="0"/>
              </a:rPr>
              <a:t>Stage </a:t>
            </a:r>
            <a:r>
              <a:rPr lang="en-US" sz="4000" i="1" dirty="0" smtClean="0">
                <a:solidFill>
                  <a:srgbClr val="FF0000"/>
                </a:solidFill>
                <a:latin typeface="Book Antiqua" panose="02040602050305030304" pitchFamily="18" charset="0"/>
              </a:rPr>
              <a:t>1</a:t>
            </a:r>
          </a:p>
          <a:p>
            <a:pPr>
              <a:defRPr/>
            </a:pPr>
            <a:r>
              <a:rPr lang="en-US" sz="4000" i="1" dirty="0" smtClean="0">
                <a:effectLst/>
                <a:latin typeface="Book Antiqua" panose="02040602050305030304" pitchFamily="18" charset="0"/>
              </a:rPr>
              <a:t> A </a:t>
            </a:r>
            <a:r>
              <a:rPr lang="en-US" sz="4000" i="1" dirty="0" smtClean="0">
                <a:effectLst/>
                <a:latin typeface="Book Antiqua" panose="02040602050305030304" pitchFamily="18" charset="0"/>
              </a:rPr>
              <a:t>seed is planted in the soil</a:t>
            </a:r>
            <a:r>
              <a:rPr lang="en-US" sz="4000" i="1" dirty="0" smtClean="0">
                <a:effectLst/>
                <a:latin typeface="Book Antiqua" panose="02040602050305030304" pitchFamily="18" charset="0"/>
              </a:rPr>
              <a:t>.</a:t>
            </a:r>
            <a:endParaRPr lang="en-US" sz="4000" i="1" dirty="0" smtClean="0">
              <a:effectLst/>
              <a:latin typeface="Book Antiqua" panose="0204060205030503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2167" y="3272605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4000" i="1" dirty="0">
                <a:solidFill>
                  <a:srgbClr val="FF0000"/>
                </a:solidFill>
                <a:latin typeface="Book Antiqua" panose="02040602050305030304" pitchFamily="18" charset="0"/>
              </a:rPr>
              <a:t>Stage </a:t>
            </a:r>
            <a:r>
              <a:rPr lang="en-US" sz="4000" i="1" dirty="0" smtClean="0">
                <a:solidFill>
                  <a:srgbClr val="FF0000"/>
                </a:solidFill>
                <a:latin typeface="Book Antiqua" panose="02040602050305030304" pitchFamily="18" charset="0"/>
              </a:rPr>
              <a:t>2</a:t>
            </a:r>
          </a:p>
          <a:p>
            <a:pPr marL="571500" indent="-571500">
              <a:buFont typeface="Arial" panose="020B0604020202020204" pitchFamily="34" charset="0"/>
              <a:buChar char="•"/>
              <a:defRPr/>
            </a:pPr>
            <a:r>
              <a:rPr lang="en-US" sz="4000" i="1" dirty="0" smtClean="0">
                <a:latin typeface="Book Antiqua" panose="02040602050305030304" pitchFamily="18" charset="0"/>
              </a:rPr>
              <a:t>The </a:t>
            </a:r>
            <a:r>
              <a:rPr lang="en-US" sz="4000" i="1" dirty="0">
                <a:latin typeface="Book Antiqua" panose="02040602050305030304" pitchFamily="18" charset="0"/>
              </a:rPr>
              <a:t>seed </a:t>
            </a:r>
            <a:r>
              <a:rPr lang="en-US" sz="4000" i="1" dirty="0">
                <a:solidFill>
                  <a:srgbClr val="C00000"/>
                </a:solidFill>
                <a:latin typeface="Book Antiqua" panose="02040602050305030304" pitchFamily="18" charset="0"/>
              </a:rPr>
              <a:t>germinates</a:t>
            </a:r>
            <a:r>
              <a:rPr lang="en-US" sz="4000" i="1" dirty="0">
                <a:latin typeface="Book Antiqua" panose="02040602050305030304" pitchFamily="18" charset="0"/>
              </a:rPr>
              <a:t>.  Roots start growing down into the soil.</a:t>
            </a:r>
          </a:p>
        </p:txBody>
      </p:sp>
      <p:pic>
        <p:nvPicPr>
          <p:cNvPr id="4098" name="Picture 2" descr="Curious Kids: where did the first seed come from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" r="77852"/>
          <a:stretch/>
        </p:blipFill>
        <p:spPr bwMode="auto">
          <a:xfrm>
            <a:off x="6538451" y="-1"/>
            <a:ext cx="249739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urious Kids: where did the first seed come from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4" t="-468" r="58288" b="337"/>
          <a:stretch/>
        </p:blipFill>
        <p:spPr bwMode="auto">
          <a:xfrm>
            <a:off x="9477805" y="-1"/>
            <a:ext cx="2714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965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uiExpand="1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20993" y="3920613"/>
            <a:ext cx="5712542" cy="2372444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4000" i="1" dirty="0">
                <a:solidFill>
                  <a:srgbClr val="FF0000"/>
                </a:solidFill>
                <a:latin typeface="Book Antiqua" panose="02040602050305030304" pitchFamily="18" charset="0"/>
              </a:rPr>
              <a:t>Stage 4</a:t>
            </a:r>
          </a:p>
          <a:p>
            <a:pPr marL="800100" lvl="1" indent="-571500"/>
            <a:r>
              <a:rPr lang="en-US" sz="4000" i="1" dirty="0">
                <a:latin typeface="Book Antiqua" panose="02040602050305030304" pitchFamily="18" charset="0"/>
              </a:rPr>
              <a:t>The plant grows leaves and starts to make its own food.</a:t>
            </a:r>
          </a:p>
        </p:txBody>
      </p:sp>
      <p:sp>
        <p:nvSpPr>
          <p:cNvPr id="2" name="Rectangle 1"/>
          <p:cNvSpPr/>
          <p:nvPr/>
        </p:nvSpPr>
        <p:spPr>
          <a:xfrm>
            <a:off x="820993" y="634583"/>
            <a:ext cx="599276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000" i="1" dirty="0">
                <a:solidFill>
                  <a:srgbClr val="FF0000"/>
                </a:solidFill>
                <a:latin typeface="Book Antiqua" panose="02040602050305030304" pitchFamily="18" charset="0"/>
              </a:rPr>
              <a:t>Stage 3</a:t>
            </a:r>
          </a:p>
          <a:p>
            <a:pPr marL="1028700" lvl="1" indent="-571500">
              <a:buFont typeface="Arial" panose="020B0604020202020204" pitchFamily="34" charset="0"/>
              <a:buChar char="•"/>
              <a:defRPr/>
            </a:pPr>
            <a:r>
              <a:rPr lang="en-US" sz="4000" i="1" dirty="0">
                <a:latin typeface="Book Antiqua" panose="02040602050305030304" pitchFamily="18" charset="0"/>
              </a:rPr>
              <a:t>The roots grow longer and a stem pushes up out of the ground</a:t>
            </a:r>
            <a:r>
              <a:rPr lang="en-US" sz="4000" i="1" dirty="0" smtClean="0">
                <a:latin typeface="Book Antiqua" panose="02040602050305030304" pitchFamily="18" charset="0"/>
              </a:rPr>
              <a:t>.</a:t>
            </a:r>
          </a:p>
          <a:p>
            <a:pPr lvl="1">
              <a:defRPr/>
            </a:pPr>
            <a:endParaRPr lang="en-US" sz="4000" i="1" dirty="0">
              <a:latin typeface="Book Antiqua" panose="02040602050305030304" pitchFamily="18" charset="0"/>
            </a:endParaRPr>
          </a:p>
        </p:txBody>
      </p:sp>
      <p:pic>
        <p:nvPicPr>
          <p:cNvPr id="7" name="Picture 2" descr="Curious Kids: where did the first seed come from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8" t="-790" r="38684" b="660"/>
          <a:stretch/>
        </p:blipFill>
        <p:spPr bwMode="auto">
          <a:xfrm>
            <a:off x="6533536" y="-147484"/>
            <a:ext cx="2529348" cy="700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urious Kids: where did the first seed come from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91" r="6855" b="-521"/>
          <a:stretch/>
        </p:blipFill>
        <p:spPr bwMode="auto">
          <a:xfrm>
            <a:off x="9343103" y="0"/>
            <a:ext cx="2848897" cy="700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8518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353961" y="1607574"/>
            <a:ext cx="11488994" cy="5960807"/>
          </a:xfrm>
        </p:spPr>
        <p:txBody>
          <a:bodyPr>
            <a:noAutofit/>
          </a:bodyPr>
          <a:lstStyle/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3000" b="1" i="1" dirty="0" smtClean="0">
                <a:solidFill>
                  <a:srgbClr val="000818"/>
                </a:solidFill>
                <a:effectLst/>
                <a:latin typeface="Book Antiqua" panose="02040602050305030304" pitchFamily="18" charset="0"/>
              </a:rPr>
              <a:t>*</a:t>
            </a:r>
            <a:r>
              <a:rPr lang="en-US" altLang="en-US" sz="3000" b="1" i="1" dirty="0" smtClean="0">
                <a:solidFill>
                  <a:srgbClr val="000818"/>
                </a:solidFill>
                <a:effectLst/>
                <a:latin typeface="Book Antiqua" panose="02040602050305030304" pitchFamily="18" charset="0"/>
              </a:rPr>
              <a:t>The roots grow longer and the stem pushes up out of the soil.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3000" b="1" i="1" dirty="0" smtClean="0">
                <a:solidFill>
                  <a:srgbClr val="000818"/>
                </a:solidFill>
                <a:effectLst/>
                <a:latin typeface="Book Antiqua" panose="02040602050305030304" pitchFamily="18" charset="0"/>
              </a:rPr>
              <a:t>*Full grown plant.  Now it can reproduce and make seeds.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3000" b="1" i="1" dirty="0" smtClean="0">
                <a:solidFill>
                  <a:srgbClr val="000818"/>
                </a:solidFill>
                <a:effectLst/>
                <a:latin typeface="Book Antiqua" panose="02040602050305030304" pitchFamily="18" charset="0"/>
              </a:rPr>
              <a:t>*The seed germinates and roots start growing down into the soil.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3000" b="1" i="1" dirty="0" smtClean="0">
                <a:solidFill>
                  <a:srgbClr val="000818"/>
                </a:solidFill>
                <a:effectLst/>
                <a:latin typeface="Book Antiqua" panose="02040602050305030304" pitchFamily="18" charset="0"/>
              </a:rPr>
              <a:t>*The plant grows leaves and starts to make its own food.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3000" b="1" i="1" dirty="0" smtClean="0">
                <a:solidFill>
                  <a:srgbClr val="000818"/>
                </a:solidFill>
                <a:effectLst/>
                <a:latin typeface="Book Antiqua" panose="02040602050305030304" pitchFamily="18" charset="0"/>
              </a:rPr>
              <a:t>*A seed is planted in the soil.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en-US" sz="3000" b="1" i="1" dirty="0">
              <a:latin typeface="Book Antiqua" panose="02040602050305030304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en-US" sz="3000" b="1" i="1" dirty="0">
              <a:latin typeface="Book Antiqua" panose="02040602050305030304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en-US" sz="3000" b="1" i="1" dirty="0">
              <a:latin typeface="Book Antiqua" panose="02040602050305030304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en-US" sz="3000" b="1" i="1" dirty="0">
              <a:latin typeface="Book Antiqua" panose="02040602050305030304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en-US" sz="3000" b="1" i="1" dirty="0">
              <a:latin typeface="Book Antiqua" panose="02040602050305030304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en-US" sz="3000" b="1" i="1" dirty="0">
              <a:latin typeface="Book Antiqua" panose="02040602050305030304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en-US" sz="3000" b="1" i="1" dirty="0">
              <a:latin typeface="Book Antiqua" panose="0204060205030503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22722" y="317089"/>
            <a:ext cx="10379177" cy="8406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1312863" algn="l"/>
              </a:tabLst>
            </a:pPr>
            <a:r>
              <a:rPr lang="en-US" altLang="en-US" sz="4000" b="1" i="1" dirty="0" smtClean="0">
                <a:solidFill>
                  <a:srgbClr val="000818"/>
                </a:solidFill>
                <a:latin typeface="Book Antiqua" panose="02040602050305030304" pitchFamily="18" charset="0"/>
              </a:rPr>
              <a:t>Put the following plant stages in order</a:t>
            </a:r>
            <a:endParaRPr lang="en-US" altLang="en-US" sz="4000" b="1" i="1" dirty="0">
              <a:solidFill>
                <a:srgbClr val="000818"/>
              </a:solidFill>
              <a:latin typeface="Book Antiqua" panose="0204060205030503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973098" y="5412658"/>
            <a:ext cx="678426" cy="66367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b="1" dirty="0" smtClean="0"/>
              <a:t>1</a:t>
            </a:r>
            <a:endParaRPr lang="en-US" sz="3000" b="1" dirty="0"/>
          </a:p>
        </p:txBody>
      </p:sp>
      <p:sp>
        <p:nvSpPr>
          <p:cNvPr id="6" name="Oval 5"/>
          <p:cNvSpPr/>
          <p:nvPr/>
        </p:nvSpPr>
        <p:spPr>
          <a:xfrm>
            <a:off x="1981201" y="3821061"/>
            <a:ext cx="678426" cy="66367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2</a:t>
            </a:r>
            <a:endParaRPr lang="en-US" sz="3000" b="1" dirty="0"/>
          </a:p>
        </p:txBody>
      </p:sp>
      <p:sp>
        <p:nvSpPr>
          <p:cNvPr id="7" name="Oval 6"/>
          <p:cNvSpPr/>
          <p:nvPr/>
        </p:nvSpPr>
        <p:spPr>
          <a:xfrm>
            <a:off x="11380839" y="1761203"/>
            <a:ext cx="678426" cy="66367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b="1" dirty="0" smtClean="0"/>
              <a:t>3</a:t>
            </a:r>
            <a:endParaRPr lang="en-US" sz="3000" b="1" dirty="0"/>
          </a:p>
        </p:txBody>
      </p:sp>
      <p:sp>
        <p:nvSpPr>
          <p:cNvPr id="8" name="Oval 7"/>
          <p:cNvSpPr/>
          <p:nvPr/>
        </p:nvSpPr>
        <p:spPr>
          <a:xfrm>
            <a:off x="10663084" y="4587977"/>
            <a:ext cx="678426" cy="66367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4</a:t>
            </a:r>
            <a:endParaRPr lang="en-US" sz="3000" b="1" dirty="0"/>
          </a:p>
        </p:txBody>
      </p:sp>
      <p:sp>
        <p:nvSpPr>
          <p:cNvPr id="9" name="Oval 8"/>
          <p:cNvSpPr/>
          <p:nvPr/>
        </p:nvSpPr>
        <p:spPr>
          <a:xfrm>
            <a:off x="10702413" y="2434098"/>
            <a:ext cx="678426" cy="66367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b="1" dirty="0" smtClean="0"/>
              <a:t>5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153597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319</Words>
  <Application>Microsoft Office PowerPoint</Application>
  <PresentationFormat>Widescreen</PresentationFormat>
  <Paragraphs>62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Book Antiqua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9</cp:revision>
  <dcterms:created xsi:type="dcterms:W3CDTF">2021-03-10T08:37:47Z</dcterms:created>
  <dcterms:modified xsi:type="dcterms:W3CDTF">2021-03-10T11:51:35Z</dcterms:modified>
</cp:coreProperties>
</file>